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4" r:id="rId10"/>
    <p:sldId id="266" r:id="rId11"/>
    <p:sldId id="268" r:id="rId12"/>
    <p:sldId id="267" r:id="rId13"/>
    <p:sldId id="269" r:id="rId14"/>
    <p:sldId id="270" r:id="rId15"/>
    <p:sldId id="271" r:id="rId16"/>
    <p:sldId id="273" r:id="rId17"/>
    <p:sldId id="274" r:id="rId18"/>
    <p:sldId id="260" r:id="rId19"/>
    <p:sldId id="277" r:id="rId20"/>
    <p:sldId id="276" r:id="rId21"/>
    <p:sldId id="278" r:id="rId22"/>
    <p:sldId id="281" r:id="rId23"/>
    <p:sldId id="282" r:id="rId24"/>
    <p:sldId id="283" r:id="rId25"/>
    <p:sldId id="272" r:id="rId26"/>
    <p:sldId id="284" r:id="rId27"/>
    <p:sldId id="275" r:id="rId28"/>
    <p:sldId id="279" r:id="rId29"/>
    <p:sldId id="280" r:id="rId30"/>
    <p:sldId id="286" r:id="rId31"/>
    <p:sldId id="287" r:id="rId32"/>
    <p:sldId id="288" r:id="rId33"/>
    <p:sldId id="289" r:id="rId34"/>
    <p:sldId id="290" r:id="rId35"/>
    <p:sldId id="292" r:id="rId36"/>
    <p:sldId id="291" r:id="rId37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4" autoAdjust="0"/>
    <p:restoredTop sz="74927" autoAdjust="0"/>
  </p:normalViewPr>
  <p:slideViewPr>
    <p:cSldViewPr snapToGrid="0">
      <p:cViewPr>
        <p:scale>
          <a:sx n="50" d="100"/>
          <a:sy n="50" d="100"/>
        </p:scale>
        <p:origin x="1494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E789AB-D70B-4987-9C5C-CF263FE20453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7F7359-6279-4A95-93C6-04D93F7981C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9311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3964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23481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91604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57848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304177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83485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676944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73938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7F7359-6279-4A95-93C6-04D93F7981C6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644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77311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47882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5383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60129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486567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99398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20934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88569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9094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05060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95188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7E08C-81C5-43CF-8CA1-DE0F1A2DED01}" type="datetimeFigureOut">
              <a:rPr lang="pt-BR" smtClean="0"/>
              <a:t>02/12/2024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54ABA0-FEDB-4737-9FA1-F664DC76B0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5927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5.jpg"/><Relationship Id="rId4" Type="http://schemas.openxmlformats.org/officeDocument/2006/relationships/image" Target="../media/image44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3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g"/><Relationship Id="rId5" Type="http://schemas.openxmlformats.org/officeDocument/2006/relationships/image" Target="../media/image60.jpg"/><Relationship Id="rId4" Type="http://schemas.openxmlformats.org/officeDocument/2006/relationships/image" Target="../media/image59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jpg"/><Relationship Id="rId4" Type="http://schemas.openxmlformats.org/officeDocument/2006/relationships/image" Target="../media/image63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image" Target="../media/image65.jp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8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0.jp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6600" b="1" dirty="0" smtClean="0">
                <a:solidFill>
                  <a:srgbClr val="C00000"/>
                </a:solidFill>
                <a:latin typeface="Arial Black" panose="020B0A04020102020204" pitchFamily="34" charset="0"/>
              </a:rPr>
              <a:t>AMVAG 2024</a:t>
            </a:r>
            <a:endParaRPr lang="pt-BR" sz="6600" b="1" dirty="0">
              <a:solidFill>
                <a:srgbClr val="C0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2651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Posse nova diretoria - janeiro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7073" y="1350818"/>
            <a:ext cx="9531660" cy="5507182"/>
          </a:xfrm>
        </p:spPr>
      </p:pic>
    </p:spTree>
    <p:extLst>
      <p:ext uri="{BB962C8B-B14F-4D97-AF65-F5344CB8AC3E}">
        <p14:creationId xmlns:p14="http://schemas.microsoft.com/office/powerpoint/2010/main" val="174585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422030"/>
            <a:ext cx="5233499" cy="9335118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2858" y="684403"/>
            <a:ext cx="6150942" cy="8228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835769" y="316522"/>
            <a:ext cx="6764214" cy="258493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>Diversas pautas nas reuniões realizadas ao longo do ano</a:t>
            </a:r>
            <a:br>
              <a:rPr lang="pt-BR" dirty="0" smtClean="0"/>
            </a:br>
            <a:r>
              <a:rPr lang="pt-BR" dirty="0"/>
              <a:t/>
            </a:r>
            <a:br>
              <a:rPr lang="pt-BR" dirty="0"/>
            </a:br>
            <a:r>
              <a:rPr lang="pt-BR" dirty="0" smtClean="0"/>
              <a:t/>
            </a:r>
            <a:br>
              <a:rPr lang="pt-BR" dirty="0" smtClean="0"/>
            </a:br>
            <a:r>
              <a:rPr lang="pt-BR" dirty="0"/>
              <a:t> </a:t>
            </a:r>
            <a:r>
              <a:rPr lang="pt-BR" dirty="0" smtClean="0"/>
              <a:t>    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  </a:t>
            </a:r>
            <a:endParaRPr lang="pt-BR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6704" y="263769"/>
            <a:ext cx="4771454" cy="638321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0284" y="2131497"/>
            <a:ext cx="7201716" cy="4515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55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3501" y="1547446"/>
            <a:ext cx="6136380" cy="3623712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394" y="741119"/>
            <a:ext cx="4283189" cy="5730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4532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646" y="1"/>
            <a:ext cx="11254154" cy="1690688"/>
          </a:xfrm>
        </p:spPr>
        <p:txBody>
          <a:bodyPr/>
          <a:lstStyle/>
          <a:p>
            <a:pPr algn="ctr"/>
            <a:r>
              <a:rPr lang="pt-BR" dirty="0" smtClean="0"/>
              <a:t>Coordenadorias de Turismo, Cultura e de Saúde, discutiram temas pertinentes 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46" y="2480131"/>
            <a:ext cx="5787146" cy="4377869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72108">
            <a:off x="6163752" y="2729389"/>
            <a:ext cx="6028248" cy="38793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059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46891" y="5633852"/>
            <a:ext cx="12238892" cy="1325563"/>
          </a:xfrm>
        </p:spPr>
        <p:txBody>
          <a:bodyPr>
            <a:normAutofit/>
          </a:bodyPr>
          <a:lstStyle/>
          <a:p>
            <a:pPr algn="ctr"/>
            <a:r>
              <a:rPr lang="pt-BR" sz="5400" b="1" dirty="0" smtClean="0"/>
              <a:t>Pior enchente da história devastou a região</a:t>
            </a:r>
            <a:endParaRPr lang="pt-BR" sz="5400" b="1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1261" y="0"/>
            <a:ext cx="9284677" cy="5633851"/>
          </a:xfrm>
        </p:spPr>
      </p:pic>
    </p:spTree>
    <p:extLst>
      <p:ext uri="{BB962C8B-B14F-4D97-AF65-F5344CB8AC3E}">
        <p14:creationId xmlns:p14="http://schemas.microsoft.com/office/powerpoint/2010/main" val="1170667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-304801" y="-280745"/>
            <a:ext cx="12684370" cy="1052372"/>
          </a:xfrm>
        </p:spPr>
        <p:txBody>
          <a:bodyPr>
            <a:noAutofit/>
          </a:bodyPr>
          <a:lstStyle/>
          <a:p>
            <a:r>
              <a:rPr lang="pt-BR" sz="5400" dirty="0" smtClean="0"/>
              <a:t>Tivemos inovação com a Festa do Lúpulo</a:t>
            </a:r>
            <a:endParaRPr lang="pt-BR" sz="54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9470" y="633767"/>
            <a:ext cx="4948683" cy="617096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5507">
            <a:off x="700119" y="905434"/>
            <a:ext cx="4016990" cy="5781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694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556" y="-49622"/>
            <a:ext cx="12185443" cy="1325563"/>
          </a:xfrm>
        </p:spPr>
        <p:txBody>
          <a:bodyPr/>
          <a:lstStyle/>
          <a:p>
            <a:pPr algn="ctr"/>
            <a:r>
              <a:rPr lang="pt-BR" dirty="0" smtClean="0"/>
              <a:t>Presença na </a:t>
            </a:r>
            <a:r>
              <a:rPr lang="pt-BR" dirty="0" err="1" smtClean="0"/>
              <a:t>Famurs</a:t>
            </a:r>
            <a:r>
              <a:rPr lang="pt-BR" dirty="0" smtClean="0"/>
              <a:t> de Verão, em </a:t>
            </a:r>
            <a:r>
              <a:rPr lang="pt-BR" dirty="0" err="1" smtClean="0"/>
              <a:t>Xangrilá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6760" y="2317749"/>
            <a:ext cx="3182521" cy="4351338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357" y="1275941"/>
            <a:ext cx="3339685" cy="4434203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967" y="1063626"/>
            <a:ext cx="4546392" cy="560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867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Espaço Reservado para Conteúdo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749" y="365125"/>
            <a:ext cx="8980501" cy="6070155"/>
          </a:xfrm>
        </p:spPr>
      </p:pic>
    </p:spTree>
    <p:extLst>
      <p:ext uri="{BB962C8B-B14F-4D97-AF65-F5344CB8AC3E}">
        <p14:creationId xmlns:p14="http://schemas.microsoft.com/office/powerpoint/2010/main" val="134653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6477" y="365125"/>
            <a:ext cx="11147323" cy="6492875"/>
          </a:xfrm>
        </p:spPr>
        <p:txBody>
          <a:bodyPr>
            <a:normAutofit/>
          </a:bodyPr>
          <a:lstStyle/>
          <a:p>
            <a:pPr algn="ctr"/>
            <a:r>
              <a:rPr lang="pt-BR" sz="9600" b="1" dirty="0" smtClean="0">
                <a:solidFill>
                  <a:schemeClr val="accent4">
                    <a:lumMod val="75000"/>
                  </a:schemeClr>
                </a:solidFill>
              </a:rPr>
              <a:t>Livro sobre o bicentenário, um marco histórico</a:t>
            </a:r>
            <a:endParaRPr lang="pt-BR" sz="96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5665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845" y="0"/>
            <a:ext cx="8873613" cy="6952424"/>
          </a:xfrm>
        </p:spPr>
      </p:pic>
    </p:spTree>
    <p:extLst>
      <p:ext uri="{BB962C8B-B14F-4D97-AF65-F5344CB8AC3E}">
        <p14:creationId xmlns:p14="http://schemas.microsoft.com/office/powerpoint/2010/main" val="3514940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761" y="2982399"/>
            <a:ext cx="5274239" cy="3516159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81" y="270592"/>
            <a:ext cx="6253316" cy="4168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12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52400"/>
            <a:ext cx="9736394" cy="6490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0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Visibilidade: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1931" y="0"/>
            <a:ext cx="7282989" cy="4351338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016" y="-324465"/>
            <a:ext cx="3729038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389" y="3454374"/>
            <a:ext cx="5233627" cy="6572195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458" y="3104535"/>
            <a:ext cx="3770275" cy="6858000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76997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183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925" y="0"/>
            <a:ext cx="3476149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1481" y="0"/>
            <a:ext cx="3729038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4352" y="0"/>
            <a:ext cx="3720465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750" y="0"/>
            <a:ext cx="34247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262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8454" y="0"/>
            <a:ext cx="3801904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2084" y="236542"/>
            <a:ext cx="353187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3357"/>
            <a:ext cx="5558454" cy="5064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790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" name="Espaço Reservado para Conteúdo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5754" y="308326"/>
            <a:ext cx="3063494" cy="5646997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975" y="321118"/>
            <a:ext cx="8231417" cy="5889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18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1708" y="354827"/>
            <a:ext cx="10515600" cy="1325563"/>
          </a:xfrm>
        </p:spPr>
        <p:txBody>
          <a:bodyPr/>
          <a:lstStyle/>
          <a:p>
            <a:r>
              <a:rPr lang="pt-BR" dirty="0" smtClean="0"/>
              <a:t>Livros chegaram à Assembleia Legislativa – </a:t>
            </a:r>
            <a:r>
              <a:rPr lang="pt-BR" sz="3600" dirty="0" smtClean="0"/>
              <a:t>cada deputado recebeu um exemplar</a:t>
            </a:r>
            <a:endParaRPr lang="pt-BR" sz="36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96" y="1933885"/>
            <a:ext cx="7056738" cy="470596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627" y="3765672"/>
            <a:ext cx="2075786" cy="2776971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46951" y="3765672"/>
            <a:ext cx="2129002" cy="2848164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609" y="654768"/>
            <a:ext cx="2475391" cy="3078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856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10272" y="148736"/>
            <a:ext cx="7353482" cy="594091"/>
          </a:xfrm>
        </p:spPr>
        <p:txBody>
          <a:bodyPr>
            <a:normAutofit/>
          </a:bodyPr>
          <a:lstStyle/>
          <a:p>
            <a:r>
              <a:rPr lang="pt-BR" sz="2800" dirty="0" smtClean="0"/>
              <a:t> Imprensa, entidades e autoridades prestigiadas</a:t>
            </a:r>
            <a:endParaRPr lang="pt-BR" sz="2800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8736"/>
            <a:ext cx="4676925" cy="6080002"/>
          </a:xfrm>
          <a:prstGeom prst="rect">
            <a:avLst/>
          </a:prstGeom>
        </p:spPr>
      </p:pic>
      <p:pic>
        <p:nvPicPr>
          <p:cNvPr id="5" name="Espaço Reservado para Conteúdo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6031" y="716052"/>
            <a:ext cx="2625969" cy="3345868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5349" y="798572"/>
            <a:ext cx="2117496" cy="2832771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86517" y="3757837"/>
            <a:ext cx="2563177" cy="3100164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1826" y="1034236"/>
            <a:ext cx="2882948" cy="51945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813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76140"/>
            <a:ext cx="2778336" cy="545718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93873" y="576140"/>
            <a:ext cx="3820667" cy="511126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01" y="2485603"/>
            <a:ext cx="4606998" cy="3075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107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4115" y="365125"/>
            <a:ext cx="4462316" cy="5969654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56431" y="187214"/>
            <a:ext cx="2973005" cy="6445538"/>
          </a:xfrm>
          <a:prstGeom prst="rect">
            <a:avLst/>
          </a:prstGeom>
        </p:spPr>
      </p:pic>
      <p:pic>
        <p:nvPicPr>
          <p:cNvPr id="8" name="Espaço Reservado para Conteúdo 7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435" y="663209"/>
            <a:ext cx="4016680" cy="5373486"/>
          </a:xfrm>
        </p:spPr>
      </p:pic>
    </p:spTree>
    <p:extLst>
      <p:ext uri="{BB962C8B-B14F-4D97-AF65-F5344CB8AC3E}">
        <p14:creationId xmlns:p14="http://schemas.microsoft.com/office/powerpoint/2010/main" val="322197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ERS 239, outra pauta que exigiu atenção</a:t>
            </a:r>
            <a:endParaRPr lang="pt-BR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852" y="1846627"/>
            <a:ext cx="8496300" cy="3762375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0140" y="1301994"/>
            <a:ext cx="3902045" cy="522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863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770" y="193431"/>
            <a:ext cx="1857569" cy="6471138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240" y="0"/>
            <a:ext cx="3536156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339" y="545123"/>
            <a:ext cx="6375818" cy="576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795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809" y="338871"/>
            <a:ext cx="5424680" cy="6353908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138" y="213644"/>
            <a:ext cx="4916401" cy="654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250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240" y="0"/>
            <a:ext cx="2426018" cy="6858000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27906"/>
            <a:ext cx="5037803" cy="455734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259" y="1192853"/>
            <a:ext cx="4571580" cy="4392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869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6386" y="46892"/>
            <a:ext cx="11725614" cy="1325563"/>
          </a:xfrm>
        </p:spPr>
        <p:txBody>
          <a:bodyPr>
            <a:normAutofit/>
          </a:bodyPr>
          <a:lstStyle/>
          <a:p>
            <a:r>
              <a:rPr lang="pt-BR" dirty="0" smtClean="0"/>
              <a:t>Turismo no Vale Germânico sempre em destaque</a:t>
            </a:r>
            <a:endParaRPr lang="pt-BR" dirty="0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95" y="875201"/>
            <a:ext cx="4864784" cy="5732111"/>
          </a:xfr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6511" y="980939"/>
            <a:ext cx="2641735" cy="572375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2002" y="980939"/>
            <a:ext cx="2866547" cy="5380030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333" y="8788034"/>
            <a:ext cx="51263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812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5147616" cy="6002215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9669" y="396325"/>
            <a:ext cx="2754131" cy="5971015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783" y="1940358"/>
            <a:ext cx="3145719" cy="417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414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758" y="779772"/>
            <a:ext cx="6675321" cy="4950863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2769" y="365123"/>
            <a:ext cx="3851031" cy="5780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1409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08539" y="0"/>
            <a:ext cx="10515600" cy="1325563"/>
          </a:xfrm>
        </p:spPr>
        <p:txBody>
          <a:bodyPr/>
          <a:lstStyle/>
          <a:p>
            <a:r>
              <a:rPr lang="pt-BR" dirty="0" smtClean="0"/>
              <a:t>Dengue, outro tema que envolveu </a:t>
            </a:r>
            <a:r>
              <a:rPr lang="pt-BR" dirty="0" err="1" smtClean="0"/>
              <a:t>Amvag</a:t>
            </a:r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9508" y="1027906"/>
            <a:ext cx="6240155" cy="561556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37" y="1027906"/>
            <a:ext cx="4059663" cy="5785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0308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97582"/>
            <a:ext cx="12637477" cy="1325563"/>
          </a:xfrm>
        </p:spPr>
        <p:txBody>
          <a:bodyPr>
            <a:normAutofit/>
          </a:bodyPr>
          <a:lstStyle/>
          <a:p>
            <a:r>
              <a:rPr lang="pt-BR" sz="3600" dirty="0" smtClean="0"/>
              <a:t>Busca de emendas para projeto de sinalização turística regional</a:t>
            </a:r>
            <a:endParaRPr lang="pt-BR" sz="3600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887" y="774415"/>
            <a:ext cx="4561857" cy="572348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3374" y="797169"/>
            <a:ext cx="5382473" cy="5700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54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6858000"/>
          </a:xfrm>
        </p:spPr>
        <p:txBody>
          <a:bodyPr>
            <a:normAutofit fontScale="90000"/>
          </a:bodyPr>
          <a:lstStyle/>
          <a:p>
            <a:pPr algn="ctr"/>
            <a:r>
              <a:rPr lang="pt-BR" sz="6600" b="1" dirty="0" smtClean="0">
                <a:solidFill>
                  <a:srgbClr val="C00000"/>
                </a:solidFill>
              </a:rPr>
              <a:t/>
            </a:r>
            <a:br>
              <a:rPr lang="pt-BR" sz="6600" b="1" dirty="0" smtClean="0">
                <a:solidFill>
                  <a:srgbClr val="C00000"/>
                </a:solidFill>
              </a:rPr>
            </a:br>
            <a:r>
              <a:rPr lang="pt-BR" sz="6600" b="1" dirty="0">
                <a:solidFill>
                  <a:srgbClr val="C00000"/>
                </a:solidFill>
              </a:rPr>
              <a:t/>
            </a:r>
            <a:br>
              <a:rPr lang="pt-BR" sz="6600" b="1" dirty="0">
                <a:solidFill>
                  <a:srgbClr val="C00000"/>
                </a:solidFill>
              </a:rPr>
            </a:br>
            <a:r>
              <a:rPr lang="pt-BR" sz="6600" b="1" dirty="0" smtClean="0">
                <a:solidFill>
                  <a:srgbClr val="C00000"/>
                </a:solidFill>
              </a:rPr>
              <a:t>Embora atípico e mais desafiador em décadas devido à enchente, o ano de 2024 ficará </a:t>
            </a:r>
            <a:r>
              <a:rPr lang="pt-BR" sz="6600" b="1" u="sng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marcado</a:t>
            </a:r>
            <a:r>
              <a:rPr lang="pt-BR" sz="6600" b="1" dirty="0" smtClean="0">
                <a:solidFill>
                  <a:srgbClr val="C00000"/>
                </a:solidFill>
              </a:rPr>
              <a:t> não apenas pelo que exigiu de todos vocês, prefeitos e prefeitas. </a:t>
            </a:r>
            <a:br>
              <a:rPr lang="pt-BR" sz="6600" b="1" dirty="0" smtClean="0">
                <a:solidFill>
                  <a:srgbClr val="C00000"/>
                </a:solidFill>
              </a:rPr>
            </a:br>
            <a:r>
              <a:rPr lang="pt-BR" sz="6600" b="1" dirty="0">
                <a:solidFill>
                  <a:srgbClr val="C00000"/>
                </a:solidFill>
              </a:rPr>
              <a:t/>
            </a:r>
            <a:br>
              <a:rPr lang="pt-BR" sz="6600" b="1" dirty="0">
                <a:solidFill>
                  <a:srgbClr val="C00000"/>
                </a:solidFill>
              </a:rPr>
            </a:br>
            <a:endParaRPr lang="pt-BR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1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15815" y="-1594339"/>
            <a:ext cx="10761784" cy="6858000"/>
          </a:xfrm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C00000"/>
                </a:solidFill>
              </a:rPr>
              <a:t>E</a:t>
            </a:r>
            <a:r>
              <a:rPr lang="pt-BR" b="1" dirty="0" smtClean="0">
                <a:solidFill>
                  <a:srgbClr val="C00000"/>
                </a:solidFill>
              </a:rPr>
              <a:t> sim porque neste ano, NOVE de vocês desligam-se com honra e orgulho da missão que os moveu nos últimos oito anos.  </a:t>
            </a:r>
            <a:endParaRPr lang="pt-BR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676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1" y="0"/>
            <a:ext cx="12942277" cy="6658708"/>
          </a:xfrm>
        </p:spPr>
        <p:txBody>
          <a:bodyPr>
            <a:normAutofit fontScale="90000"/>
          </a:bodyPr>
          <a:lstStyle/>
          <a:p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Carla Chamorro</a:t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Fátima </a:t>
            </a:r>
            <a:r>
              <a:rPr lang="pt-BR" sz="5400" b="1" dirty="0" err="1" smtClean="0">
                <a:solidFill>
                  <a:srgbClr val="C00000"/>
                </a:solidFill>
              </a:rPr>
              <a:t>Daudt</a:t>
            </a:r>
            <a:r>
              <a:rPr lang="pt-BR" sz="5400" b="1" dirty="0" smtClean="0">
                <a:solidFill>
                  <a:srgbClr val="C00000"/>
                </a:solidFill>
              </a:rPr>
              <a:t> </a:t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Flávio </a:t>
            </a:r>
            <a:r>
              <a:rPr lang="pt-BR" sz="5400" b="1" dirty="0" err="1" smtClean="0">
                <a:solidFill>
                  <a:srgbClr val="C00000"/>
                </a:solidFill>
              </a:rPr>
              <a:t>Foss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Flávio </a:t>
            </a:r>
            <a:r>
              <a:rPr lang="pt-BR" sz="5400" b="1" dirty="0" err="1" smtClean="0">
                <a:solidFill>
                  <a:srgbClr val="C00000"/>
                </a:solidFill>
              </a:rPr>
              <a:t>Jost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Gilmar </a:t>
            </a:r>
            <a:r>
              <a:rPr lang="pt-BR" sz="5400" b="1" dirty="0" err="1" smtClean="0">
                <a:solidFill>
                  <a:srgbClr val="C00000"/>
                </a:solidFill>
              </a:rPr>
              <a:t>Führ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Luciano Orsi</a:t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Mara </a:t>
            </a:r>
            <a:r>
              <a:rPr lang="pt-BR" sz="5400" b="1" dirty="0" err="1" smtClean="0">
                <a:solidFill>
                  <a:srgbClr val="C00000"/>
                </a:solidFill>
              </a:rPr>
              <a:t>Stoffel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Martin </a:t>
            </a:r>
            <a:r>
              <a:rPr lang="pt-BR" sz="5400" b="1" dirty="0" err="1" smtClean="0">
                <a:solidFill>
                  <a:srgbClr val="C00000"/>
                </a:solidFill>
              </a:rPr>
              <a:t>Kalkmann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r>
              <a:rPr lang="pt-BR" sz="5400" b="1" dirty="0" smtClean="0">
                <a:solidFill>
                  <a:srgbClr val="C00000"/>
                </a:solidFill>
              </a:rPr>
              <a:t>Ary </a:t>
            </a:r>
            <a:r>
              <a:rPr lang="pt-BR" sz="5400" b="1" dirty="0" err="1" smtClean="0">
                <a:solidFill>
                  <a:srgbClr val="C00000"/>
                </a:solidFill>
              </a:rPr>
              <a:t>Vanazzi</a:t>
            </a:r>
            <a:r>
              <a:rPr lang="pt-BR" sz="5400" b="1" dirty="0" smtClean="0">
                <a:solidFill>
                  <a:srgbClr val="C00000"/>
                </a:solidFill>
              </a:rPr>
              <a:t/>
            </a:r>
            <a:br>
              <a:rPr lang="pt-BR" sz="5400" b="1" dirty="0" smtClean="0">
                <a:solidFill>
                  <a:srgbClr val="C00000"/>
                </a:solidFill>
              </a:rPr>
            </a:br>
            <a:endParaRPr lang="pt-B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9684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00050" y="365124"/>
            <a:ext cx="10953750" cy="5788025"/>
          </a:xfrm>
        </p:spPr>
        <p:txBody>
          <a:bodyPr>
            <a:normAutofit/>
          </a:bodyPr>
          <a:lstStyle/>
          <a:p>
            <a:r>
              <a:rPr lang="pt-BR" sz="5400" b="1" dirty="0" smtClean="0">
                <a:solidFill>
                  <a:srgbClr val="C00000"/>
                </a:solidFill>
              </a:rPr>
              <a:t>Personalidades tão fortes </a:t>
            </a:r>
            <a:r>
              <a:rPr lang="pt-BR" sz="5400" b="1" smtClean="0">
                <a:solidFill>
                  <a:srgbClr val="C00000"/>
                </a:solidFill>
              </a:rPr>
              <a:t>e tão distintas </a:t>
            </a:r>
            <a:r>
              <a:rPr lang="pt-BR" sz="5400" b="1" dirty="0" smtClean="0">
                <a:solidFill>
                  <a:srgbClr val="C00000"/>
                </a:solidFill>
              </a:rPr>
              <a:t>que deixam marcas na </a:t>
            </a:r>
            <a:r>
              <a:rPr lang="pt-BR" sz="5400" b="1" dirty="0" err="1" smtClean="0">
                <a:solidFill>
                  <a:srgbClr val="C00000"/>
                </a:solidFill>
              </a:rPr>
              <a:t>Amvag</a:t>
            </a:r>
            <a:r>
              <a:rPr lang="pt-BR" sz="5400" b="1" dirty="0">
                <a:solidFill>
                  <a:srgbClr val="C00000"/>
                </a:solidFill>
              </a:rPr>
              <a:t>;</a:t>
            </a:r>
            <a:r>
              <a:rPr lang="pt-BR" sz="5400" b="1" dirty="0" smtClean="0">
                <a:solidFill>
                  <a:srgbClr val="C00000"/>
                </a:solidFill>
              </a:rPr>
              <a:t> cada um a seu modo, numa convivência amistosa e de respeito à coletividade.   </a:t>
            </a:r>
            <a:endParaRPr lang="pt-BR" sz="5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81602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-1219200"/>
            <a:ext cx="12192000" cy="8077199"/>
          </a:xfrm>
        </p:spPr>
        <p:txBody>
          <a:bodyPr>
            <a:normAutofit/>
          </a:bodyPr>
          <a:lstStyle/>
          <a:p>
            <a:pPr algn="ctr"/>
            <a:r>
              <a:rPr lang="pt-BR" sz="4800" b="1" dirty="0" smtClean="0">
                <a:solidFill>
                  <a:srgbClr val="C00000"/>
                </a:solidFill>
              </a:rPr>
              <a:t/>
            </a:r>
            <a:br>
              <a:rPr lang="pt-BR" sz="4800" b="1" dirty="0" smtClean="0">
                <a:solidFill>
                  <a:srgbClr val="C00000"/>
                </a:solidFill>
              </a:rPr>
            </a:br>
            <a:r>
              <a:rPr lang="pt-BR" sz="4800" b="1" dirty="0" smtClean="0">
                <a:solidFill>
                  <a:srgbClr val="C00000"/>
                </a:solidFill>
              </a:rPr>
              <a:t/>
            </a:r>
            <a:br>
              <a:rPr lang="pt-BR" sz="4800" b="1" dirty="0" smtClean="0">
                <a:solidFill>
                  <a:srgbClr val="C00000"/>
                </a:solidFill>
              </a:rPr>
            </a:br>
            <a:r>
              <a:rPr lang="pt-BR" sz="4800" b="1" dirty="0" smtClean="0">
                <a:solidFill>
                  <a:srgbClr val="C00000"/>
                </a:solidFill>
              </a:rPr>
              <a:t>Não há entidade forte sem protagonistas!</a:t>
            </a:r>
            <a:br>
              <a:rPr lang="pt-BR" sz="4800" b="1" dirty="0" smtClean="0">
                <a:solidFill>
                  <a:srgbClr val="C00000"/>
                </a:solidFill>
              </a:rPr>
            </a:br>
            <a:r>
              <a:rPr lang="pt-BR" sz="4800" b="1" dirty="0" smtClean="0">
                <a:solidFill>
                  <a:srgbClr val="C00000"/>
                </a:solidFill>
              </a:rPr>
              <a:t> </a:t>
            </a:r>
            <a:br>
              <a:rPr lang="pt-BR" sz="4800" b="1" dirty="0" smtClean="0">
                <a:solidFill>
                  <a:srgbClr val="C00000"/>
                </a:solidFill>
              </a:rPr>
            </a:br>
            <a:r>
              <a:rPr lang="pt-BR" sz="5400" b="1" dirty="0">
                <a:solidFill>
                  <a:srgbClr val="C00000"/>
                </a:solidFill>
              </a:rPr>
              <a:t/>
            </a:r>
            <a:br>
              <a:rPr lang="pt-BR" sz="5400" b="1" dirty="0">
                <a:solidFill>
                  <a:srgbClr val="C00000"/>
                </a:solidFill>
              </a:rPr>
            </a:br>
            <a:r>
              <a:rPr lang="pt-BR" sz="7200" b="1" dirty="0" smtClean="0">
                <a:solidFill>
                  <a:srgbClr val="C00000"/>
                </a:solidFill>
              </a:rPr>
              <a:t>Vocês fortaleceram a </a:t>
            </a:r>
            <a:r>
              <a:rPr lang="pt-BR" sz="7200" b="1" dirty="0" err="1" smtClean="0">
                <a:solidFill>
                  <a:srgbClr val="C00000"/>
                </a:solidFill>
              </a:rPr>
              <a:t>Amvag</a:t>
            </a:r>
            <a:r>
              <a:rPr lang="pt-BR" sz="7200" b="1" dirty="0" smtClean="0">
                <a:solidFill>
                  <a:srgbClr val="C00000"/>
                </a:solidFill>
              </a:rPr>
              <a:t>!!</a:t>
            </a:r>
            <a:br>
              <a:rPr lang="pt-BR" sz="7200" b="1" dirty="0" smtClean="0">
                <a:solidFill>
                  <a:srgbClr val="C00000"/>
                </a:solidFill>
              </a:rPr>
            </a:br>
            <a:r>
              <a:rPr lang="pt-BR" sz="7200" b="1" dirty="0">
                <a:solidFill>
                  <a:srgbClr val="C00000"/>
                </a:solidFill>
              </a:rPr>
              <a:t/>
            </a:r>
            <a:br>
              <a:rPr lang="pt-BR" sz="7200" b="1" dirty="0">
                <a:solidFill>
                  <a:srgbClr val="C00000"/>
                </a:solidFill>
              </a:rPr>
            </a:br>
            <a:r>
              <a:rPr lang="pt-BR" sz="7200" b="1" dirty="0" smtClean="0">
                <a:solidFill>
                  <a:srgbClr val="C00000"/>
                </a:solidFill>
              </a:rPr>
              <a:t>Obrigada!</a:t>
            </a:r>
            <a:endParaRPr lang="pt-BR" sz="7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225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1499</TotalTime>
  <Words>161</Words>
  <Application>Microsoft Office PowerPoint</Application>
  <PresentationFormat>Widescreen</PresentationFormat>
  <Paragraphs>30</Paragraphs>
  <Slides>36</Slides>
  <Notes>9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36</vt:i4>
      </vt:variant>
    </vt:vector>
  </HeadingPairs>
  <TitlesOfParts>
    <vt:vector size="41" baseType="lpstr">
      <vt:lpstr>Arial</vt:lpstr>
      <vt:lpstr>Arial Black</vt:lpstr>
      <vt:lpstr>Calibri</vt:lpstr>
      <vt:lpstr>Calibri Light</vt:lpstr>
      <vt:lpstr>Tema do Office</vt:lpstr>
      <vt:lpstr>AMVAG 2024</vt:lpstr>
      <vt:lpstr>Posse nova diretoria - janeiro</vt:lpstr>
      <vt:lpstr>Apresentação do PowerPoint</vt:lpstr>
      <vt:lpstr>  Diversas pautas nas reuniões realizadas ao longo do ano         </vt:lpstr>
      <vt:lpstr>Apresentação do PowerPoint</vt:lpstr>
      <vt:lpstr>Coordenadorias de Turismo, Cultura e de Saúde, discutiram temas pertinentes </vt:lpstr>
      <vt:lpstr>Pior enchente da história devastou a região</vt:lpstr>
      <vt:lpstr>Tivemos inovação com a Festa do Lúpulo</vt:lpstr>
      <vt:lpstr>Presença na Famurs de Verão, em Xangrilá</vt:lpstr>
      <vt:lpstr>Apresentação do PowerPoint</vt:lpstr>
      <vt:lpstr>Livro sobre o bicentenário, um marco histórico</vt:lpstr>
      <vt:lpstr>Apresentação do PowerPoint</vt:lpstr>
      <vt:lpstr>Apresentação do PowerPoint</vt:lpstr>
      <vt:lpstr>Apresentação do PowerPoint</vt:lpstr>
      <vt:lpstr>Visibilidade:</vt:lpstr>
      <vt:lpstr>Apresentação do PowerPoint</vt:lpstr>
      <vt:lpstr>Apresentação do PowerPoint</vt:lpstr>
      <vt:lpstr>Apresentação do PowerPoint</vt:lpstr>
      <vt:lpstr>Livros chegaram à Assembleia Legislativa – cada deputado recebeu um exemplar</vt:lpstr>
      <vt:lpstr> Imprensa, entidades e autoridades prestigiadas</vt:lpstr>
      <vt:lpstr>Apresentação do PowerPoint</vt:lpstr>
      <vt:lpstr>Apresentação do PowerPoint</vt:lpstr>
      <vt:lpstr>ERS 239, outra pauta que exigiu atenção</vt:lpstr>
      <vt:lpstr>Apresentação do PowerPoint</vt:lpstr>
      <vt:lpstr>Apresentação do PowerPoint</vt:lpstr>
      <vt:lpstr>Apresentação do PowerPoint</vt:lpstr>
      <vt:lpstr>Turismo no Vale Germânico sempre em destaque</vt:lpstr>
      <vt:lpstr>Apresentação do PowerPoint</vt:lpstr>
      <vt:lpstr>Apresentação do PowerPoint</vt:lpstr>
      <vt:lpstr>Dengue, outro tema que envolveu Amvag</vt:lpstr>
      <vt:lpstr>Busca de emendas para projeto de sinalização turística regional</vt:lpstr>
      <vt:lpstr>  Embora atípico e mais desafiador em décadas devido à enchente, o ano de 2024 ficará marcado não apenas pelo que exigiu de todos vocês, prefeitos e prefeitas.   </vt:lpstr>
      <vt:lpstr>E sim porque neste ano, NOVE de vocês desligam-se com honra e orgulho da missão que os moveu nos últimos oito anos.  </vt:lpstr>
      <vt:lpstr> Carla Chamorro Fátima Daudt  Flávio Foss Flávio Jost Gilmar Führ Luciano Orsi Mara Stoffel Martin Kalkmann Ary Vanazzi </vt:lpstr>
      <vt:lpstr>Personalidades tão fortes e tão distintas que deixam marcas na Amvag; cada um a seu modo, numa convivência amistosa e de respeito à coletividade.   </vt:lpstr>
      <vt:lpstr>  Não há entidade forte sem protagonistas!    Vocês fortaleceram a Amvag!!  Obrigada!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AMVAG 2024</dc:title>
  <dc:creator>bianca trovo</dc:creator>
  <cp:lastModifiedBy>bianca trovo</cp:lastModifiedBy>
  <cp:revision>33</cp:revision>
  <dcterms:created xsi:type="dcterms:W3CDTF">2024-12-02T15:48:43Z</dcterms:created>
  <dcterms:modified xsi:type="dcterms:W3CDTF">2024-12-03T16:47:45Z</dcterms:modified>
</cp:coreProperties>
</file>